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notesMasterIdLst>
    <p:notesMasterId r:id="rId28"/>
  </p:notesMasterIdLst>
  <p:sldIdLst>
    <p:sldId id="293"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314" r:id="rId23"/>
    <p:sldId id="315" r:id="rId24"/>
    <p:sldId id="316" r:id="rId25"/>
    <p:sldId id="317" r:id="rId26"/>
    <p:sldId id="31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nka Taneva" initials="GT"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10"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0" d="100"/>
          <a:sy n="80" d="100"/>
        </p:scale>
        <p:origin x="-197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EAC0E7-E65D-4180-90C3-A29957D6DE7B}" type="datetimeFigureOut">
              <a:rPr lang="en-GB" smtClean="0"/>
              <a:t>21/03/2016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7653D9-6507-44FE-ACD0-44FB52ED6964}" type="slidenum">
              <a:rPr lang="en-GB" smtClean="0"/>
              <a:t>‹#›</a:t>
            </a:fld>
            <a:endParaRPr lang="en-GB"/>
          </a:p>
        </p:txBody>
      </p:sp>
    </p:spTree>
    <p:extLst>
      <p:ext uri="{BB962C8B-B14F-4D97-AF65-F5344CB8AC3E}">
        <p14:creationId xmlns:p14="http://schemas.microsoft.com/office/powerpoint/2010/main" val="907162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180513"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21/03/2016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21/03/2016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21/03/2016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21/03/2016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21/03/2016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21/03/2016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21/03/2016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21/03/2016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21/03/2016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GCSE (9-1) Computer Science"/>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21/03/2016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21/03/2016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GdqbLmdKgw4"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2.4 Computational Logic</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The AND Gate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Autofit/>
              </a:bodyPr>
              <a:lstStyle/>
              <a:p>
                <a:r>
                  <a:rPr lang="en-GB" sz="2600" dirty="0"/>
                  <a:t>Only has an output of 1 if both A AND B are 1</a:t>
                </a:r>
              </a:p>
              <a:p>
                <a:r>
                  <a:rPr lang="en-GB" sz="2600" dirty="0"/>
                  <a:t>We write this as:  </a:t>
                </a:r>
                <a:r>
                  <a:rPr lang="en-GB" sz="2600" b="1" dirty="0"/>
                  <a:t>A </a:t>
                </a:r>
                <a14:m>
                  <m:oMath xmlns:m="http://schemas.openxmlformats.org/officeDocument/2006/math">
                    <m:r>
                      <a:rPr lang="en-GB" sz="2600" b="1">
                        <a:latin typeface="Cambria Math"/>
                      </a:rPr>
                      <m:t>⋀</m:t>
                    </m:r>
                  </m:oMath>
                </a14:m>
                <a:r>
                  <a:rPr lang="en-GB" sz="2600" b="1" dirty="0"/>
                  <a:t> B </a:t>
                </a:r>
              </a:p>
              <a:p>
                <a:endParaRPr lang="en-GB" sz="2600" dirty="0"/>
              </a:p>
              <a:p>
                <a:endParaRPr lang="en-GB" sz="2600" dirty="0"/>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a:stretch>
              </a:blipFill>
            </p:spPr>
            <p:txBody>
              <a:bodyPr/>
              <a:lstStyle/>
              <a:p>
                <a:r>
                  <a:rPr lang="en-GB">
                    <a:noFill/>
                  </a:rPr>
                  <a:t> </a:t>
                </a:r>
              </a:p>
            </p:txBody>
          </p:sp>
        </mc:Fallback>
      </mc:AlternateContent>
      <p:pic>
        <p:nvPicPr>
          <p:cNvPr id="4" name="Picture 2"/>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27584" y="2708919"/>
            <a:ext cx="735171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6" descr="Logic Gate, Functions, Digital Circuit, Symbol"/>
          <p:cNvPicPr>
            <a:picLocks noChangeAspect="1" noChangeArrowheads="1"/>
          </p:cNvPicPr>
          <p:nvPr/>
        </p:nvPicPr>
        <p:blipFill>
          <a:blip r:embed="rId4">
            <a:extLst>
              <a:ext uri="{28A0092B-C50C-407E-A947-70E740481C1C}">
                <a14:useLocalDpi xmlns:a14="http://schemas.microsoft.com/office/drawing/2010/main" val="0"/>
              </a:ext>
            </a:extLst>
          </a:blip>
          <a:srcRect r="61752" b="88799"/>
          <a:stretch>
            <a:fillRect/>
          </a:stretch>
        </p:blipFill>
        <p:spPr bwMode="auto">
          <a:xfrm>
            <a:off x="971600" y="3573016"/>
            <a:ext cx="3360373"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1685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The OR Gate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GB" sz="2600" dirty="0"/>
                  <a:t>Has an output of 1 if either of A OR B are 1</a:t>
                </a:r>
              </a:p>
              <a:p>
                <a:r>
                  <a:rPr lang="en-GB" sz="2600" dirty="0"/>
                  <a:t>We write this as:  </a:t>
                </a:r>
                <a:r>
                  <a:rPr lang="en-GB" sz="2600" b="1" dirty="0"/>
                  <a:t>A </a:t>
                </a:r>
                <a14:m>
                  <m:oMath xmlns:m="http://schemas.openxmlformats.org/officeDocument/2006/math">
                    <m:r>
                      <a:rPr lang="en-GB" sz="2600" b="1" i="1">
                        <a:latin typeface="Cambria Math"/>
                      </a:rPr>
                      <m:t>⋁ </m:t>
                    </m:r>
                  </m:oMath>
                </a14:m>
                <a:r>
                  <a:rPr lang="en-GB" sz="2600" b="1" dirty="0"/>
                  <a:t>B</a:t>
                </a:r>
                <a:r>
                  <a:rPr lang="en-GB" sz="2600" dirty="0"/>
                  <a:t> </a:t>
                </a:r>
                <a:endParaRPr lang="en-GB" sz="2600" b="1" dirty="0"/>
              </a:p>
              <a:p>
                <a:endParaRPr lang="en-GB" sz="2600" dirty="0"/>
              </a:p>
              <a:p>
                <a:endParaRPr lang="en-GB" sz="2600" dirty="0"/>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a:stretch>
              </a:blipFill>
            </p:spPr>
            <p:txBody>
              <a:bodyPr/>
              <a:lstStyle/>
              <a:p>
                <a:r>
                  <a:rPr lang="en-GB">
                    <a:noFill/>
                  </a:rPr>
                  <a:t> </a:t>
                </a:r>
              </a:p>
            </p:txBody>
          </p:sp>
        </mc:Fallback>
      </mc:AlternateContent>
      <p:pic>
        <p:nvPicPr>
          <p:cNvPr id="4" name="Picture 2"/>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95348" y="2996952"/>
            <a:ext cx="735171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Logic Gate, Functions, Digital Circuit, Symbol"/>
          <p:cNvPicPr/>
          <p:nvPr/>
        </p:nvPicPr>
        <p:blipFill rotWithShape="1">
          <a:blip r:embed="rId4">
            <a:extLst>
              <a:ext uri="{28A0092B-C50C-407E-A947-70E740481C1C}">
                <a14:useLocalDpi xmlns:a14="http://schemas.microsoft.com/office/drawing/2010/main" val="0"/>
              </a:ext>
            </a:extLst>
          </a:blip>
          <a:srcRect t="36527" r="63228" b="51291"/>
          <a:stretch/>
        </p:blipFill>
        <p:spPr bwMode="auto">
          <a:xfrm>
            <a:off x="895348" y="3716796"/>
            <a:ext cx="3384376" cy="122413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527628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The </a:t>
            </a:r>
            <a:r>
              <a:rPr lang="en-GB" dirty="0" smtClean="0"/>
              <a:t>NOT </a:t>
            </a:r>
            <a:r>
              <a:rPr lang="en-GB" dirty="0"/>
              <a:t>Gate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GB" dirty="0"/>
                  <a:t>Has an 1 input only</a:t>
                </a:r>
              </a:p>
              <a:p>
                <a:r>
                  <a:rPr lang="en-GB" dirty="0"/>
                  <a:t>It </a:t>
                </a:r>
                <a:r>
                  <a:rPr lang="en-GB" b="1" dirty="0"/>
                  <a:t>INVERTS </a:t>
                </a:r>
                <a:r>
                  <a:rPr lang="en-GB" dirty="0"/>
                  <a:t>or swaps the input</a:t>
                </a:r>
              </a:p>
              <a:p>
                <a:r>
                  <a:rPr lang="en-GB" dirty="0"/>
                  <a:t>We write this as:  </a:t>
                </a:r>
                <a14:m>
                  <m:oMath xmlns:m="http://schemas.openxmlformats.org/officeDocument/2006/math">
                    <m:r>
                      <a:rPr lang="en-GB" b="1">
                        <a:latin typeface="Cambria Math"/>
                      </a:rPr>
                      <m:t>¬</m:t>
                    </m:r>
                  </m:oMath>
                </a14:m>
                <a:r>
                  <a:rPr lang="en-GB" b="1" dirty="0"/>
                  <a:t> A </a:t>
                </a:r>
              </a:p>
              <a:p>
                <a:pPr marL="0" indent="0">
                  <a:buNone/>
                </a:pPr>
                <a:endParaRPr lang="en-GB" dirty="0"/>
              </a:p>
              <a:p>
                <a:pPr marL="0" indent="0">
                  <a:buNone/>
                </a:pPr>
                <a:endParaRPr lang="en-GB" dirty="0"/>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a:stretch>
              </a:blipFill>
            </p:spPr>
            <p:txBody>
              <a:bodyPr/>
              <a:lstStyle/>
              <a:p>
                <a:r>
                  <a:rPr lang="en-GB">
                    <a:noFill/>
                  </a:rPr>
                  <a:t> </a:t>
                </a:r>
              </a:p>
            </p:txBody>
          </p:sp>
        </mc:Fallback>
      </mc:AlternateContent>
      <p:pic>
        <p:nvPicPr>
          <p:cNvPr id="6" name="Picture 2"/>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51910" y="3204815"/>
            <a:ext cx="7626350" cy="238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8" descr="Logic Gate, Functions, Digital Circuit, Symbol"/>
          <p:cNvPicPr>
            <a:picLocks noChangeAspect="1" noChangeArrowheads="1"/>
          </p:cNvPicPr>
          <p:nvPr/>
        </p:nvPicPr>
        <p:blipFill>
          <a:blip r:embed="rId4">
            <a:extLst>
              <a:ext uri="{28A0092B-C50C-407E-A947-70E740481C1C}">
                <a14:useLocalDpi xmlns:a14="http://schemas.microsoft.com/office/drawing/2010/main" val="0"/>
              </a:ext>
            </a:extLst>
          </a:blip>
          <a:srcRect l="60066" t="17694" r="3162" b="70287"/>
          <a:stretch>
            <a:fillRect/>
          </a:stretch>
        </p:blipFill>
        <p:spPr bwMode="auto">
          <a:xfrm>
            <a:off x="751910" y="3636863"/>
            <a:ext cx="4516069" cy="1512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4719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Activity 1</a:t>
            </a:r>
          </a:p>
        </p:txBody>
      </p:sp>
      <p:sp>
        <p:nvSpPr>
          <p:cNvPr id="3" name="Content Placeholder 2"/>
          <p:cNvSpPr>
            <a:spLocks noGrp="1"/>
          </p:cNvSpPr>
          <p:nvPr>
            <p:ph idx="1"/>
          </p:nvPr>
        </p:nvSpPr>
        <p:spPr/>
        <p:txBody>
          <a:bodyPr>
            <a:normAutofit/>
          </a:bodyPr>
          <a:lstStyle/>
          <a:p>
            <a:r>
              <a:rPr lang="en-GB" sz="2600" dirty="0"/>
              <a:t>Develop your work from the starter activity to create a mini guide/notes on all three logic gates</a:t>
            </a:r>
          </a:p>
          <a:p>
            <a:r>
              <a:rPr lang="en-GB" sz="2600" b="1" dirty="0"/>
              <a:t>Create 3 questions that you can ask a friend to check they understand Logic Gates!</a:t>
            </a:r>
          </a:p>
          <a:p>
            <a:r>
              <a:rPr lang="en-GB" sz="2600" dirty="0"/>
              <a:t>Create a Key Word Dictionary for Logic Gates</a:t>
            </a:r>
          </a:p>
          <a:p>
            <a:endParaRPr lang="en-GB" sz="2600" dirty="0"/>
          </a:p>
        </p:txBody>
      </p:sp>
    </p:spTree>
    <p:extLst>
      <p:ext uri="{BB962C8B-B14F-4D97-AF65-F5344CB8AC3E}">
        <p14:creationId xmlns:p14="http://schemas.microsoft.com/office/powerpoint/2010/main" val="40588890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Creating a Truth Table</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GB" sz="2600" dirty="0"/>
                  <a:t>Work out number of rows needed</a:t>
                </a:r>
              </a:p>
              <a:p>
                <a:pPr marL="0" indent="0">
                  <a:buNone/>
                </a:pPr>
                <a14:m>
                  <m:oMathPara xmlns:m="http://schemas.openxmlformats.org/officeDocument/2006/math">
                    <m:oMathParaPr>
                      <m:jc m:val="centerGroup"/>
                    </m:oMathParaPr>
                    <m:oMath xmlns:m="http://schemas.openxmlformats.org/officeDocument/2006/math">
                      <m:r>
                        <a:rPr lang="en-GB" sz="2600" i="1">
                          <a:latin typeface="Cambria Math"/>
                        </a:rPr>
                        <m:t>𝑁𝑢𝑚𝑏𝑒𝑟</m:t>
                      </m:r>
                      <m:r>
                        <a:rPr lang="en-GB" sz="2600" i="1">
                          <a:latin typeface="Cambria Math"/>
                        </a:rPr>
                        <m:t> </m:t>
                      </m:r>
                      <m:r>
                        <a:rPr lang="en-GB" sz="2600" i="1">
                          <a:latin typeface="Cambria Math"/>
                        </a:rPr>
                        <m:t>𝑜𝑓</m:t>
                      </m:r>
                      <m:r>
                        <a:rPr lang="en-GB" sz="2600" i="1">
                          <a:latin typeface="Cambria Math"/>
                        </a:rPr>
                        <m:t> </m:t>
                      </m:r>
                      <m:r>
                        <a:rPr lang="en-GB" sz="2600" i="1">
                          <a:latin typeface="Cambria Math"/>
                        </a:rPr>
                        <m:t>𝑅𝑜𝑤𝑠</m:t>
                      </m:r>
                      <m:r>
                        <a:rPr lang="en-GB" sz="2600" i="1">
                          <a:latin typeface="Cambria Math"/>
                        </a:rPr>
                        <m:t>=</m:t>
                      </m:r>
                      <m:sSup>
                        <m:sSupPr>
                          <m:ctrlPr>
                            <a:rPr lang="en-GB" sz="2600" i="1">
                              <a:latin typeface="Cambria Math"/>
                            </a:rPr>
                          </m:ctrlPr>
                        </m:sSupPr>
                        <m:e>
                          <m:r>
                            <a:rPr lang="en-GB" sz="2600" i="1">
                              <a:latin typeface="Cambria Math"/>
                            </a:rPr>
                            <m:t>2</m:t>
                          </m:r>
                        </m:e>
                        <m:sup>
                          <m:r>
                            <a:rPr lang="en-GB" sz="2600" i="1">
                              <a:latin typeface="Cambria Math"/>
                            </a:rPr>
                            <m:t>𝑛𝑢𝑚𝑏𝑒𝑟</m:t>
                          </m:r>
                          <m:r>
                            <a:rPr lang="en-GB" sz="2600" i="1">
                              <a:latin typeface="Cambria Math"/>
                            </a:rPr>
                            <m:t> </m:t>
                          </m:r>
                          <m:r>
                            <a:rPr lang="en-GB" sz="2600" i="1">
                              <a:latin typeface="Cambria Math"/>
                            </a:rPr>
                            <m:t>𝑜𝑓</m:t>
                          </m:r>
                          <m:r>
                            <a:rPr lang="en-GB" sz="2600" i="1">
                              <a:latin typeface="Cambria Math"/>
                            </a:rPr>
                            <m:t> </m:t>
                          </m:r>
                          <m:r>
                            <a:rPr lang="en-GB" sz="2600" i="1">
                              <a:latin typeface="Cambria Math"/>
                            </a:rPr>
                            <m:t>𝑖𝑛𝑝𝑢𝑡𝑠</m:t>
                          </m:r>
                        </m:sup>
                      </m:sSup>
                    </m:oMath>
                  </m:oMathPara>
                </a14:m>
                <a:endParaRPr lang="en-GB" sz="2600" dirty="0"/>
              </a:p>
              <a:p>
                <a:pPr marL="0" indent="0">
                  <a:buNone/>
                </a:pPr>
                <a:endParaRPr lang="en-GB" sz="2600" dirty="0"/>
              </a:p>
              <a:p>
                <a:pPr marL="0" indent="0">
                  <a:buNone/>
                </a:pPr>
                <a:endParaRPr lang="en-GB" sz="2600" dirty="0"/>
              </a:p>
              <a:p>
                <a:pPr marL="0" indent="0">
                  <a:buNone/>
                </a:pPr>
                <a:endParaRPr lang="en-GB" sz="2600" dirty="0" smtClean="0"/>
              </a:p>
              <a:p>
                <a:pPr marL="0" indent="0">
                  <a:buNone/>
                </a:pPr>
                <a:endParaRPr lang="en-GB" sz="2600" dirty="0" smtClean="0"/>
              </a:p>
              <a:p>
                <a:pPr marL="0" indent="0">
                  <a:buNone/>
                </a:pPr>
                <a:endParaRPr lang="en-GB" sz="2600" dirty="0"/>
              </a:p>
              <a:p>
                <a:r>
                  <a:rPr lang="en-GB" sz="2600" dirty="0"/>
                  <a:t>For complex statements you may need 8 or 16 rows!</a:t>
                </a:r>
              </a:p>
              <a:p>
                <a:pPr marL="0" indent="0">
                  <a:buNone/>
                </a:pPr>
                <a:endParaRPr lang="en-GB" sz="2600" dirty="0"/>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r="-1333"/>
                </a:stretch>
              </a:blipFill>
            </p:spPr>
            <p:txBody>
              <a:bodyPr/>
              <a:lstStyle/>
              <a:p>
                <a:r>
                  <a:rPr lang="en-GB">
                    <a:noFill/>
                  </a:rPr>
                  <a:t> </a:t>
                </a:r>
              </a:p>
            </p:txBody>
          </p:sp>
        </mc:Fallback>
      </mc:AlternateContent>
      <p:pic>
        <p:nvPicPr>
          <p:cNvPr id="4" name="Picture 2"/>
          <p:cNvPicPr>
            <a:picLocks noChangeAspect="1" noChangeArrowheads="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46623" y="2636912"/>
            <a:ext cx="5767387"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54311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Creating a Truth Table</a:t>
            </a:r>
          </a:p>
        </p:txBody>
      </p:sp>
      <p:sp>
        <p:nvSpPr>
          <p:cNvPr id="3" name="Content Placeholder 2"/>
          <p:cNvSpPr>
            <a:spLocks noGrp="1"/>
          </p:cNvSpPr>
          <p:nvPr>
            <p:ph idx="1"/>
          </p:nvPr>
        </p:nvSpPr>
        <p:spPr/>
        <p:txBody>
          <a:bodyPr>
            <a:noAutofit/>
          </a:bodyPr>
          <a:lstStyle/>
          <a:p>
            <a:r>
              <a:rPr lang="en-GB" sz="2600" dirty="0"/>
              <a:t>Set up 1 and 0s in columns</a:t>
            </a:r>
          </a:p>
          <a:p>
            <a:pPr lvl="1"/>
            <a:r>
              <a:rPr lang="en-GB" sz="2600" dirty="0"/>
              <a:t>Do this simply by counting up in binary</a:t>
            </a:r>
          </a:p>
          <a:p>
            <a:endParaRPr lang="en-GB" sz="2600" dirty="0"/>
          </a:p>
          <a:p>
            <a:endParaRPr lang="en-GB" sz="2600" dirty="0"/>
          </a:p>
          <a:p>
            <a:endParaRPr lang="en-GB" sz="2600" dirty="0"/>
          </a:p>
          <a:p>
            <a:endParaRPr lang="en-GB" sz="2600" dirty="0"/>
          </a:p>
          <a:p>
            <a:endParaRPr lang="en-GB" sz="2600" dirty="0"/>
          </a:p>
          <a:p>
            <a:endParaRPr lang="en-GB" sz="2600" dirty="0"/>
          </a:p>
          <a:p>
            <a:r>
              <a:rPr lang="en-GB" sz="2600" dirty="0"/>
              <a:t>What gate is this?</a:t>
            </a:r>
          </a:p>
          <a:p>
            <a:endParaRPr lang="en-GB" sz="2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2636912"/>
            <a:ext cx="5767387" cy="2713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03749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Activity 2</a:t>
            </a:r>
          </a:p>
        </p:txBody>
      </p:sp>
      <p:sp>
        <p:nvSpPr>
          <p:cNvPr id="3" name="Content Placeholder 2"/>
          <p:cNvSpPr>
            <a:spLocks noGrp="1"/>
          </p:cNvSpPr>
          <p:nvPr>
            <p:ph idx="1"/>
          </p:nvPr>
        </p:nvSpPr>
        <p:spPr/>
        <p:txBody>
          <a:bodyPr>
            <a:normAutofit/>
          </a:bodyPr>
          <a:lstStyle/>
          <a:p>
            <a:r>
              <a:rPr lang="en-GB" sz="2600" dirty="0"/>
              <a:t>Complete the Table</a:t>
            </a:r>
          </a:p>
          <a:p>
            <a:endParaRPr lang="en-GB" sz="2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348880"/>
            <a:ext cx="5767387" cy="2560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67251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Answers</a:t>
            </a:r>
          </a:p>
        </p:txBody>
      </p:sp>
      <p:sp>
        <p:nvSpPr>
          <p:cNvPr id="3" name="Content Placeholder 2"/>
          <p:cNvSpPr>
            <a:spLocks noGrp="1"/>
          </p:cNvSpPr>
          <p:nvPr>
            <p:ph idx="1"/>
          </p:nvPr>
        </p:nvSpPr>
        <p:spPr/>
        <p:txBody>
          <a:bodyPr>
            <a:normAutofit/>
          </a:bodyPr>
          <a:lstStyle/>
          <a:p>
            <a:r>
              <a:rPr lang="en-GB" sz="2600" dirty="0"/>
              <a:t>Complete the Table</a:t>
            </a:r>
          </a:p>
          <a:p>
            <a:endParaRPr lang="en-GB" sz="2600" dirty="0"/>
          </a:p>
          <a:p>
            <a:endParaRPr lang="en-GB" sz="2600" dirty="0"/>
          </a:p>
          <a:p>
            <a:endParaRPr lang="en-GB" sz="2600" dirty="0"/>
          </a:p>
          <a:p>
            <a:endParaRPr lang="en-GB" sz="2600" dirty="0"/>
          </a:p>
          <a:p>
            <a:endParaRPr lang="en-GB" sz="2600" dirty="0" smtClean="0"/>
          </a:p>
          <a:p>
            <a:endParaRPr lang="en-GB" sz="2600" dirty="0"/>
          </a:p>
          <a:p>
            <a:r>
              <a:rPr lang="en-GB" sz="2600" dirty="0"/>
              <a:t>Well done spotting it was an OR gate!</a:t>
            </a:r>
          </a:p>
          <a:p>
            <a:endParaRPr lang="en-GB" sz="2600" dirty="0"/>
          </a:p>
          <a:p>
            <a:endParaRPr lang="en-GB" sz="2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7512" y="2144712"/>
            <a:ext cx="5767387" cy="257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62391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Activity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GB" sz="2600" dirty="0"/>
                  <a:t>Create the Truth Table for the following:</a:t>
                </a:r>
              </a:p>
              <a:p>
                <a:endParaRPr lang="en-GB" sz="2600" dirty="0"/>
              </a:p>
              <a:p>
                <a:pPr marL="0" indent="0" algn="ctr">
                  <a:buNone/>
                </a:pPr>
                <a:r>
                  <a:rPr lang="en-GB" sz="2600" b="1" dirty="0"/>
                  <a:t>A </a:t>
                </a:r>
                <a14:m>
                  <m:oMath xmlns:m="http://schemas.openxmlformats.org/officeDocument/2006/math">
                    <m:r>
                      <a:rPr lang="en-GB" sz="2600" b="1" i="1">
                        <a:latin typeface="Cambria Math"/>
                      </a:rPr>
                      <m:t>⋀</m:t>
                    </m:r>
                  </m:oMath>
                </a14:m>
                <a:r>
                  <a:rPr lang="en-GB" sz="2600" b="1" dirty="0"/>
                  <a:t> ( B </a:t>
                </a:r>
                <a:r>
                  <a:rPr lang="en-GB" sz="2600" dirty="0"/>
                  <a:t>V</a:t>
                </a:r>
                <a:r>
                  <a:rPr lang="en-GB" sz="2600" b="1" dirty="0"/>
                  <a:t> C )</a:t>
                </a:r>
                <a:endParaRPr lang="en-GB" sz="2600" dirty="0"/>
              </a:p>
              <a:p>
                <a:endParaRPr lang="en-GB" sz="2600" dirty="0"/>
              </a:p>
              <a:p>
                <a:r>
                  <a:rPr lang="en-GB" sz="2600" dirty="0"/>
                  <a:t>Have a go yourself and then check your steps with the PowerPoint</a:t>
                </a:r>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a:stretch>
              </a:blipFill>
            </p:spPr>
            <p:txBody>
              <a:bodyPr/>
              <a:lstStyle/>
              <a:p>
                <a:r>
                  <a:rPr lang="en-GB">
                    <a:noFill/>
                  </a:rPr>
                  <a:t> </a:t>
                </a:r>
              </a:p>
            </p:txBody>
          </p:sp>
        </mc:Fallback>
      </mc:AlternateContent>
    </p:spTree>
    <p:extLst>
      <p:ext uri="{BB962C8B-B14F-4D97-AF65-F5344CB8AC3E}">
        <p14:creationId xmlns:p14="http://schemas.microsoft.com/office/powerpoint/2010/main" val="1513528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Activity 2</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r>
                  <a:rPr lang="en-GB" sz="2600" b="1" dirty="0"/>
                  <a:t>A </a:t>
                </a:r>
                <a14:m>
                  <m:oMath xmlns:m="http://schemas.openxmlformats.org/officeDocument/2006/math">
                    <m:r>
                      <a:rPr lang="en-GB" sz="2600" b="1" i="1">
                        <a:latin typeface="Cambria Math"/>
                      </a:rPr>
                      <m:t>⋀</m:t>
                    </m:r>
                  </m:oMath>
                </a14:m>
                <a:r>
                  <a:rPr lang="en-GB" sz="2600" b="1" dirty="0"/>
                  <a:t> ( B </a:t>
                </a:r>
                <a:r>
                  <a:rPr lang="en-GB" sz="2600" dirty="0"/>
                  <a:t>V</a:t>
                </a:r>
                <a:r>
                  <a:rPr lang="en-GB" sz="2600" b="1" dirty="0"/>
                  <a:t> C )</a:t>
                </a:r>
                <a:endParaRPr lang="en-GB" sz="2600" dirty="0"/>
              </a:p>
              <a:p>
                <a:r>
                  <a:rPr lang="en-GB" sz="2600" dirty="0"/>
                  <a:t>Here is the diagram</a:t>
                </a:r>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a:stretch>
              </a:blipFill>
            </p:spPr>
            <p:txBody>
              <a:bodyPr/>
              <a:lstStyle/>
              <a:p>
                <a:r>
                  <a:rPr lang="en-GB">
                    <a:noFill/>
                  </a:rPr>
                  <a:t> </a:t>
                </a:r>
              </a:p>
            </p:txBody>
          </p:sp>
        </mc:Fallback>
      </mc:AlternateContent>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38" t="44836" r="45387" b="29197"/>
          <a:stretch/>
        </p:blipFill>
        <p:spPr bwMode="auto">
          <a:xfrm>
            <a:off x="1187624" y="2924944"/>
            <a:ext cx="6501177"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1775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44500"/>
            <a:r>
              <a:rPr lang="en-GB" dirty="0" smtClean="0"/>
              <a:t>What is binary?</a:t>
            </a:r>
            <a:endParaRPr lang="en-GB" dirty="0"/>
          </a:p>
        </p:txBody>
      </p:sp>
      <p:sp>
        <p:nvSpPr>
          <p:cNvPr id="3" name="Content Placeholder 2"/>
          <p:cNvSpPr>
            <a:spLocks noGrp="1"/>
          </p:cNvSpPr>
          <p:nvPr>
            <p:ph idx="1"/>
          </p:nvPr>
        </p:nvSpPr>
        <p:spPr/>
        <p:txBody>
          <a:bodyPr/>
          <a:lstStyle/>
          <a:p>
            <a:r>
              <a:rPr lang="en-US" dirty="0"/>
              <a:t>Binary is the representation of the ‘presence’ of electricity</a:t>
            </a:r>
          </a:p>
          <a:p>
            <a:r>
              <a:rPr lang="en-US" dirty="0"/>
              <a:t>If present or ‘on’ we use a: 1</a:t>
            </a:r>
          </a:p>
          <a:p>
            <a:r>
              <a:rPr lang="en-US" dirty="0"/>
              <a:t>If absent or ‘off’ we use a: 0</a:t>
            </a:r>
          </a:p>
          <a:p>
            <a:r>
              <a:rPr lang="en-US" dirty="0"/>
              <a:t>We can use this idea to change 1 and 0 states through the use of logic gates</a:t>
            </a:r>
          </a:p>
          <a:p>
            <a:r>
              <a:rPr lang="en-US" dirty="0"/>
              <a:t>Logic Gates take inputs and covert them to an output</a:t>
            </a:r>
          </a:p>
          <a:p>
            <a:endParaRPr lang="en-US" dirty="0"/>
          </a:p>
          <a:p>
            <a:endParaRPr lang="en-US" dirty="0"/>
          </a:p>
          <a:p>
            <a:endParaRPr lang="en-GB" dirty="0"/>
          </a:p>
        </p:txBody>
      </p:sp>
    </p:spTree>
    <p:extLst>
      <p:ext uri="{BB962C8B-B14F-4D97-AF65-F5344CB8AC3E}">
        <p14:creationId xmlns:p14="http://schemas.microsoft.com/office/powerpoint/2010/main" val="18726746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2 – Answer</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r>
                  <a:rPr lang="en-GB" sz="2600" b="1" dirty="0"/>
                  <a:t>A </a:t>
                </a:r>
                <a14:m>
                  <m:oMath xmlns:m="http://schemas.openxmlformats.org/officeDocument/2006/math">
                    <m:r>
                      <a:rPr lang="en-GB" sz="2600" b="1" i="1">
                        <a:latin typeface="Cambria Math"/>
                      </a:rPr>
                      <m:t>⋀</m:t>
                    </m:r>
                  </m:oMath>
                </a14:m>
                <a:r>
                  <a:rPr lang="en-GB" sz="2600" b="1" dirty="0"/>
                  <a:t> ( B </a:t>
                </a:r>
                <a:r>
                  <a:rPr lang="en-GB" sz="2600" dirty="0"/>
                  <a:t>V</a:t>
                </a:r>
                <a:r>
                  <a:rPr lang="en-GB" sz="2600" b="1" dirty="0"/>
                  <a:t> C )</a:t>
                </a:r>
                <a:endParaRPr lang="en-GB" sz="2600" dirty="0"/>
              </a:p>
              <a:p>
                <a:r>
                  <a:rPr lang="en-GB" sz="2600" dirty="0"/>
                  <a:t>Here is the empty truth table</a:t>
                </a:r>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111" t="-128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3976828647"/>
                  </p:ext>
                </p:extLst>
              </p:nvPr>
            </p:nvGraphicFramePr>
            <p:xfrm>
              <a:off x="539554" y="2564904"/>
              <a:ext cx="8280920" cy="2966720"/>
            </p:xfrm>
            <a:graphic>
              <a:graphicData uri="http://schemas.openxmlformats.org/drawingml/2006/table">
                <a:tbl>
                  <a:tblPr firstRow="1" bandRow="1">
                    <a:tableStyleId>{7DF18680-E054-41AD-8BC1-D1AEF772440D}</a:tableStyleId>
                  </a:tblPr>
                  <a:tblGrid>
                    <a:gridCol w="1656184"/>
                    <a:gridCol w="1656184"/>
                    <a:gridCol w="1656184"/>
                    <a:gridCol w="1656184"/>
                    <a:gridCol w="1656184"/>
                  </a:tblGrid>
                  <a:tr h="370840">
                    <a:tc>
                      <a:txBody>
                        <a:bodyPr/>
                        <a:lstStyle/>
                        <a:p>
                          <a:pPr algn="ctr"/>
                          <a:r>
                            <a:rPr lang="en-GB" dirty="0" smtClean="0"/>
                            <a:t>A</a:t>
                          </a:r>
                          <a:endParaRPr lang="en-GB" dirty="0"/>
                        </a:p>
                      </a:txBody>
                      <a:tcPr/>
                    </a:tc>
                    <a:tc>
                      <a:txBody>
                        <a:bodyPr/>
                        <a:lstStyle/>
                        <a:p>
                          <a:pPr algn="ctr"/>
                          <a:r>
                            <a:rPr lang="en-GB" dirty="0" smtClean="0"/>
                            <a:t>B </a:t>
                          </a:r>
                          <a:endParaRPr lang="en-GB" dirty="0"/>
                        </a:p>
                      </a:txBody>
                      <a:tcPr/>
                    </a:tc>
                    <a:tc>
                      <a:txBody>
                        <a:bodyPr/>
                        <a:lstStyle/>
                        <a:p>
                          <a:pPr algn="ctr"/>
                          <a:r>
                            <a:rPr lang="en-GB" dirty="0" smtClean="0"/>
                            <a:t>C</a:t>
                          </a:r>
                          <a:endParaRPr lang="en-GB" dirty="0"/>
                        </a:p>
                      </a:txBody>
                      <a:tcPr/>
                    </a:tc>
                    <a:tc>
                      <a:txBody>
                        <a:bodyPr/>
                        <a:lstStyle/>
                        <a:p>
                          <a:pPr algn="ctr"/>
                          <a:r>
                            <a:rPr lang="en-GB" dirty="0" smtClean="0"/>
                            <a:t>BVC</a:t>
                          </a:r>
                          <a:endParaRPr lang="en-GB"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dirty="0" smtClean="0"/>
                            <a:t>A </a:t>
                          </a:r>
                          <a14:m>
                            <m:oMath xmlns:m="http://schemas.openxmlformats.org/officeDocument/2006/math">
                              <m:r>
                                <a:rPr lang="en-GB" sz="1800" b="1" i="1">
                                  <a:latin typeface="Cambria Math"/>
                                </a:rPr>
                                <m:t>⋀</m:t>
                              </m:r>
                            </m:oMath>
                          </a14:m>
                          <a:r>
                            <a:rPr lang="en-GB" sz="1800" b="1" dirty="0"/>
                            <a:t> </a:t>
                          </a:r>
                          <a:r>
                            <a:rPr lang="en-GB" sz="1800" b="1" dirty="0" smtClean="0"/>
                            <a:t>( B </a:t>
                          </a:r>
                          <a:r>
                            <a:rPr lang="en-GB" sz="1800" dirty="0"/>
                            <a:t>V</a:t>
                          </a:r>
                          <a:r>
                            <a:rPr lang="en-GB" sz="1800" b="1" dirty="0"/>
                            <a:t> </a:t>
                          </a:r>
                          <a:r>
                            <a:rPr lang="en-GB" sz="1800" b="1" dirty="0" smtClean="0"/>
                            <a:t>C )</a:t>
                          </a:r>
                          <a:endParaRPr lang="en-GB" sz="1800" dirty="0" smtClean="0"/>
                        </a:p>
                      </a:txBody>
                      <a:tcPr>
                        <a:solidFill>
                          <a:srgbClr val="8E74A0"/>
                        </a:solidFill>
                      </a:tcPr>
                    </a:tc>
                  </a:tr>
                  <a:tr h="370840">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solidFill>
                          <a:srgbClr val="D1C3D9"/>
                        </a:solidFill>
                      </a:tcPr>
                    </a:tc>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solidFill>
                          <a:srgbClr val="ECE5EF"/>
                        </a:solidFill>
                      </a:tcPr>
                    </a:tc>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solidFill>
                          <a:srgbClr val="D1C3D9"/>
                        </a:solidFill>
                      </a:tcPr>
                    </a:tc>
                  </a:tr>
                  <a:tr h="370840">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solidFill>
                          <a:srgbClr val="ECE5EF"/>
                        </a:solidFill>
                      </a:tcPr>
                    </a:tc>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solidFill>
                          <a:srgbClr val="D1C3D9"/>
                        </a:solidFill>
                      </a:tcPr>
                    </a:tc>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solidFill>
                          <a:srgbClr val="ECE5EF"/>
                        </a:solidFill>
                      </a:tcPr>
                    </a:tc>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solidFill>
                          <a:srgbClr val="D1C3D9"/>
                        </a:solidFill>
                      </a:tcP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113058861"/>
                  </p:ext>
                </p:extLst>
              </p:nvPr>
            </p:nvGraphicFramePr>
            <p:xfrm>
              <a:off x="539554" y="2564904"/>
              <a:ext cx="8280920" cy="2966720"/>
            </p:xfrm>
            <a:graphic>
              <a:graphicData uri="http://schemas.openxmlformats.org/drawingml/2006/table">
                <a:tbl>
                  <a:tblPr firstRow="1" bandRow="1">
                    <a:tableStyleId>{7DF18680-E054-41AD-8BC1-D1AEF772440D}</a:tableStyleId>
                  </a:tblPr>
                  <a:tblGrid>
                    <a:gridCol w="1656184"/>
                    <a:gridCol w="1656184"/>
                    <a:gridCol w="1656184"/>
                    <a:gridCol w="1656184"/>
                    <a:gridCol w="1656184"/>
                  </a:tblGrid>
                  <a:tr h="370840">
                    <a:tc>
                      <a:txBody>
                        <a:bodyPr/>
                        <a:lstStyle/>
                        <a:p>
                          <a:pPr algn="ctr"/>
                          <a:r>
                            <a:rPr lang="en-GB" dirty="0" smtClean="0"/>
                            <a:t>A</a:t>
                          </a:r>
                          <a:endParaRPr lang="en-GB" dirty="0"/>
                        </a:p>
                      </a:txBody>
                      <a:tcPr/>
                    </a:tc>
                    <a:tc>
                      <a:txBody>
                        <a:bodyPr/>
                        <a:lstStyle/>
                        <a:p>
                          <a:pPr algn="ctr"/>
                          <a:r>
                            <a:rPr lang="en-GB" dirty="0" smtClean="0"/>
                            <a:t>B </a:t>
                          </a:r>
                          <a:endParaRPr lang="en-GB" dirty="0"/>
                        </a:p>
                      </a:txBody>
                      <a:tcPr/>
                    </a:tc>
                    <a:tc>
                      <a:txBody>
                        <a:bodyPr/>
                        <a:lstStyle/>
                        <a:p>
                          <a:pPr algn="ctr"/>
                          <a:r>
                            <a:rPr lang="en-GB" dirty="0" smtClean="0"/>
                            <a:t>C</a:t>
                          </a:r>
                          <a:endParaRPr lang="en-GB" dirty="0"/>
                        </a:p>
                      </a:txBody>
                      <a:tcPr/>
                    </a:tc>
                    <a:tc>
                      <a:txBody>
                        <a:bodyPr/>
                        <a:lstStyle/>
                        <a:p>
                          <a:pPr algn="ctr"/>
                          <a:r>
                            <a:rPr lang="en-GB" dirty="0" smtClean="0"/>
                            <a:t>BVC</a:t>
                          </a:r>
                          <a:endParaRPr lang="en-GB" dirty="0"/>
                        </a:p>
                      </a:txBody>
                      <a:tcPr/>
                    </a:tc>
                    <a:tc>
                      <a:txBody>
                        <a:bodyPr/>
                        <a:lstStyle/>
                        <a:p>
                          <a:endParaRPr lang="en-US"/>
                        </a:p>
                      </a:txBody>
                      <a:tcPr>
                        <a:blipFill rotWithShape="1">
                          <a:blip r:embed="rId3"/>
                          <a:stretch>
                            <a:fillRect l="-399632" t="-8197" b="-698361"/>
                          </a:stretch>
                        </a:blipFill>
                      </a:tcPr>
                    </a:tc>
                  </a:tr>
                  <a:tr h="370840">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a:p>
                      </a:txBody>
                      <a:tcPr/>
                    </a:tc>
                    <a:tc>
                      <a:txBody>
                        <a:bodyPr/>
                        <a:lstStyle/>
                        <a:p>
                          <a:endParaRPr lang="en-GB" dirty="0"/>
                        </a:p>
                      </a:txBody>
                      <a:tcPr>
                        <a:solidFill>
                          <a:srgbClr val="D1C3D9"/>
                        </a:solidFill>
                      </a:tcPr>
                    </a:tc>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solidFill>
                          <a:srgbClr val="ECE5EF"/>
                        </a:solidFill>
                      </a:tcPr>
                    </a:tc>
                  </a:tr>
                  <a:tr h="370840">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solidFill>
                          <a:srgbClr val="D1C3D9"/>
                        </a:solidFill>
                      </a:tcPr>
                    </a:tc>
                  </a:tr>
                  <a:tr h="370840">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solidFill>
                          <a:srgbClr val="ECE5EF"/>
                        </a:solidFill>
                      </a:tcPr>
                    </a:tc>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solidFill>
                          <a:srgbClr val="D1C3D9"/>
                        </a:solidFill>
                      </a:tcPr>
                    </a:tc>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solidFill>
                          <a:srgbClr val="ECE5EF"/>
                        </a:solidFill>
                      </a:tcPr>
                    </a:tc>
                  </a:tr>
                  <a:tr h="370840">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solidFill>
                          <a:srgbClr val="D1C3D9"/>
                        </a:solidFill>
                      </a:tcPr>
                    </a:tc>
                  </a:tr>
                </a:tbl>
              </a:graphicData>
            </a:graphic>
          </p:graphicFrame>
        </mc:Fallback>
      </mc:AlternateContent>
    </p:spTree>
    <p:extLst>
      <p:ext uri="{BB962C8B-B14F-4D97-AF65-F5344CB8AC3E}">
        <p14:creationId xmlns:p14="http://schemas.microsoft.com/office/powerpoint/2010/main" val="1287603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pPr algn="l"/>
            <a:r>
              <a:rPr lang="en-GB" dirty="0"/>
              <a:t>Activity 2 </a:t>
            </a:r>
            <a:r>
              <a:rPr lang="en-GB" dirty="0" smtClean="0"/>
              <a:t>– </a:t>
            </a:r>
            <a:r>
              <a:rPr lang="en-GB" dirty="0"/>
              <a:t>Answer</a:t>
            </a:r>
          </a:p>
        </p:txBody>
      </p:sp>
      <mc:AlternateContent xmlns:mc="http://schemas.openxmlformats.org/markup-compatibility/2006" xmlns:a14="http://schemas.microsoft.com/office/drawing/2010/main">
        <mc:Choice Requires="a14">
          <p:sp>
            <p:nvSpPr>
              <p:cNvPr id="8" name="Content Placeholder 2"/>
              <p:cNvSpPr>
                <a:spLocks noGrp="1"/>
              </p:cNvSpPr>
              <p:nvPr>
                <p:ph idx="1"/>
              </p:nvPr>
            </p:nvSpPr>
            <p:spPr/>
            <p:txBody>
              <a:bodyPr>
                <a:normAutofit/>
              </a:bodyPr>
              <a:lstStyle/>
              <a:p>
                <a:pPr marL="0" indent="0" algn="ctr">
                  <a:buNone/>
                </a:pPr>
                <a:r>
                  <a:rPr lang="en-GB" sz="2600" b="1" dirty="0"/>
                  <a:t>A </a:t>
                </a:r>
                <a14:m>
                  <m:oMath xmlns:m="http://schemas.openxmlformats.org/officeDocument/2006/math">
                    <m:r>
                      <a:rPr lang="en-GB" sz="2600" b="1" i="1">
                        <a:latin typeface="Cambria Math"/>
                      </a:rPr>
                      <m:t>⋀</m:t>
                    </m:r>
                  </m:oMath>
                </a14:m>
                <a:r>
                  <a:rPr lang="en-GB" sz="2600" b="1" dirty="0"/>
                  <a:t> ( B </a:t>
                </a:r>
                <a:r>
                  <a:rPr lang="en-GB" sz="2600" dirty="0"/>
                  <a:t>V</a:t>
                </a:r>
                <a:r>
                  <a:rPr lang="en-GB" sz="2600" b="1" dirty="0"/>
                  <a:t> C )</a:t>
                </a:r>
                <a:endParaRPr lang="en-GB" sz="2600" dirty="0"/>
              </a:p>
              <a:p>
                <a:r>
                  <a:rPr lang="en-GB" sz="2600" dirty="0"/>
                  <a:t>Here is the empty truth table</a:t>
                </a:r>
              </a:p>
              <a:p>
                <a:endParaRPr lang="en-GB" sz="2600" dirty="0"/>
              </a:p>
            </p:txBody>
          </p:sp>
        </mc:Choice>
        <mc:Fallback xmlns="">
          <p:sp>
            <p:nvSpPr>
              <p:cNvPr id="8" name="Content Placeholder 2"/>
              <p:cNvSpPr>
                <a:spLocks noGrp="1" noRot="1" noChangeAspect="1" noMove="1" noResize="1" noEditPoints="1" noAdjustHandles="1" noChangeArrowheads="1" noChangeShapeType="1" noTextEdit="1"/>
              </p:cNvSpPr>
              <p:nvPr>
                <p:ph idx="1"/>
              </p:nvPr>
            </p:nvSpPr>
            <p:spPr>
              <a:xfrm>
                <a:off x="457200" y="1600201"/>
                <a:ext cx="8229600" cy="4277652"/>
              </a:xfrm>
              <a:blipFill rotWithShape="1">
                <a:blip r:embed="rId2"/>
                <a:stretch>
                  <a:fillRect l="-1111" t="-1284"/>
                </a:stretch>
              </a:blipFill>
            </p:spPr>
            <p:txBody>
              <a:bodyPr/>
              <a:lstStyle/>
              <a:p>
                <a:r>
                  <a:rPr lang="en-GB">
                    <a:noFill/>
                  </a:rPr>
                  <a:t> </a:t>
                </a:r>
              </a:p>
            </p:txBody>
          </p:sp>
        </mc:Fallback>
      </mc:AlternateContent>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847" y="2780928"/>
            <a:ext cx="7712075" cy="2646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364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GB" sz="3200" dirty="0"/>
              <a:t>Activity 3 – Computational Logic Challenges</a:t>
            </a:r>
          </a:p>
        </p:txBody>
      </p:sp>
      <p:sp>
        <p:nvSpPr>
          <p:cNvPr id="3" name="Content Placeholder 2"/>
          <p:cNvSpPr>
            <a:spLocks noGrp="1"/>
          </p:cNvSpPr>
          <p:nvPr>
            <p:ph idx="1"/>
          </p:nvPr>
        </p:nvSpPr>
        <p:spPr/>
        <p:txBody>
          <a:bodyPr>
            <a:normAutofit/>
          </a:bodyPr>
          <a:lstStyle/>
          <a:p>
            <a:r>
              <a:rPr lang="en-GB" sz="2600" dirty="0"/>
              <a:t>Use the quiz sheet to have a go at some ranked challenges</a:t>
            </a:r>
          </a:p>
          <a:p>
            <a:r>
              <a:rPr lang="en-GB" sz="2600" dirty="0"/>
              <a:t>Check your answers with others as you go</a:t>
            </a:r>
          </a:p>
          <a:p>
            <a:r>
              <a:rPr lang="en-GB" sz="2600" dirty="0"/>
              <a:t>Peer Assess each other’s answers and make notes on anything to remember for next time</a:t>
            </a:r>
          </a:p>
          <a:p>
            <a:endParaRPr lang="en-GB" sz="2600" dirty="0"/>
          </a:p>
        </p:txBody>
      </p:sp>
    </p:spTree>
    <p:extLst>
      <p:ext uri="{BB962C8B-B14F-4D97-AF65-F5344CB8AC3E}">
        <p14:creationId xmlns:p14="http://schemas.microsoft.com/office/powerpoint/2010/main" val="11766127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Plenary</a:t>
            </a:r>
          </a:p>
        </p:txBody>
      </p:sp>
      <p:sp>
        <p:nvSpPr>
          <p:cNvPr id="3" name="Content Placeholder 2"/>
          <p:cNvSpPr>
            <a:spLocks noGrp="1"/>
          </p:cNvSpPr>
          <p:nvPr>
            <p:ph idx="1"/>
          </p:nvPr>
        </p:nvSpPr>
        <p:spPr/>
        <p:txBody>
          <a:bodyPr>
            <a:normAutofit/>
          </a:bodyPr>
          <a:lstStyle/>
          <a:p>
            <a:r>
              <a:rPr lang="en-GB" sz="2600" dirty="0"/>
              <a:t>Complete the Multiple Choice Quiz</a:t>
            </a:r>
          </a:p>
          <a:p>
            <a:r>
              <a:rPr lang="en-GB" sz="2600" dirty="0"/>
              <a:t>Peer Assess each other’s answers</a:t>
            </a:r>
          </a:p>
          <a:p>
            <a:r>
              <a:rPr lang="en-GB" sz="2600" dirty="0"/>
              <a:t>Try an exam question on Logic and see how well you did</a:t>
            </a:r>
          </a:p>
          <a:p>
            <a:r>
              <a:rPr lang="en-GB" sz="2600" dirty="0"/>
              <a:t>Write down anything you are not sure on, on a Post-It and give to teacher</a:t>
            </a:r>
          </a:p>
          <a:p>
            <a:endParaRPr lang="en-GB" sz="2600" dirty="0"/>
          </a:p>
        </p:txBody>
      </p:sp>
    </p:spTree>
    <p:extLst>
      <p:ext uri="{BB962C8B-B14F-4D97-AF65-F5344CB8AC3E}">
        <p14:creationId xmlns:p14="http://schemas.microsoft.com/office/powerpoint/2010/main" val="24354152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Thank you for using this resource</a:t>
            </a:r>
            <a:endParaRPr lang="en-GB" dirty="0"/>
          </a:p>
        </p:txBody>
      </p:sp>
      <p:sp>
        <p:nvSpPr>
          <p:cNvPr id="4" name="Rounded Rectangle 3"/>
          <p:cNvSpPr/>
          <p:nvPr/>
        </p:nvSpPr>
        <p:spPr bwMode="auto">
          <a:xfrm>
            <a:off x="827585" y="4221088"/>
            <a:ext cx="7536954" cy="1512168"/>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endParaRPr lang="en-GB" sz="800" dirty="0" smtClean="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r>
              <a:rPr lang="en-GB" sz="800" dirty="0" smtClean="0">
                <a:latin typeface="Arial" panose="020B0604020202020204" pitchFamily="34" charset="0"/>
                <a:cs typeface="Arial" panose="020B0604020202020204" pitchFamily="34" charset="0"/>
              </a:rPr>
              <a:t>.</a:t>
            </a:r>
          </a:p>
          <a:p>
            <a:endParaRPr lang="en-GB" sz="800" dirty="0">
              <a:latin typeface="Arial" panose="020B0604020202020204" pitchFamily="34" charset="0"/>
              <a:cs typeface="Arial" panose="020B0604020202020204" pitchFamily="34" charset="0"/>
            </a:endParaRPr>
          </a:p>
          <a:p>
            <a:r>
              <a:rPr lang="en-GB" sz="800" dirty="0">
                <a:latin typeface="Arial" panose="020B0604020202020204" pitchFamily="34" charset="0"/>
                <a:cs typeface="Arial" panose="020B0604020202020204" pitchFamily="34" charset="0"/>
              </a:rPr>
              <a:t>OCR acknowledges the use of the following content: </a:t>
            </a:r>
            <a:r>
              <a:rPr lang="en-GB" sz="800" dirty="0" smtClean="0">
                <a:latin typeface="Arial" panose="020B0604020202020204" pitchFamily="34" charset="0"/>
                <a:cs typeface="Arial" panose="020B0604020202020204" pitchFamily="34" charset="0"/>
              </a:rPr>
              <a:t>n/a</a:t>
            </a:r>
          </a:p>
          <a:p>
            <a:endParaRPr lang="en-GB" sz="800" dirty="0">
              <a:latin typeface="Arial" panose="020B0604020202020204" pitchFamily="34" charset="0"/>
              <a:cs typeface="Arial" panose="020B0604020202020204" pitchFamily="34" charset="0"/>
            </a:endParaRP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849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Big Picture</a:t>
            </a:r>
            <a:endParaRPr lang="en-GB" dirty="0"/>
          </a:p>
        </p:txBody>
      </p:sp>
      <p:sp>
        <p:nvSpPr>
          <p:cNvPr id="3" name="Content Placeholder 2"/>
          <p:cNvSpPr>
            <a:spLocks noGrp="1"/>
          </p:cNvSpPr>
          <p:nvPr>
            <p:ph idx="1"/>
          </p:nvPr>
        </p:nvSpPr>
        <p:spPr/>
        <p:txBody>
          <a:bodyPr/>
          <a:lstStyle/>
          <a:p>
            <a:r>
              <a:rPr lang="en-US" dirty="0"/>
              <a:t>Watch this video to see why we need binary, logic and </a:t>
            </a:r>
            <a:r>
              <a:rPr lang="en-US" dirty="0" smtClean="0"/>
              <a:t>transistors:</a:t>
            </a:r>
            <a:br>
              <a:rPr lang="en-US" dirty="0" smtClean="0"/>
            </a:br>
            <a:r>
              <a:rPr lang="en-US" dirty="0" smtClean="0">
                <a:hlinkClick r:id="rId2"/>
              </a:rPr>
              <a:t>https</a:t>
            </a:r>
            <a:r>
              <a:rPr lang="en-US" dirty="0">
                <a:hlinkClick r:id="rId2"/>
              </a:rPr>
              <a:t>://</a:t>
            </a:r>
            <a:r>
              <a:rPr lang="en-US" dirty="0" smtClean="0">
                <a:hlinkClick r:id="rId2"/>
              </a:rPr>
              <a:t>www.youtube.com/watch?v=GdqbLmdKgw4</a:t>
            </a:r>
            <a:r>
              <a:rPr lang="en-US" dirty="0" smtClean="0"/>
              <a:t> </a:t>
            </a:r>
            <a:endParaRPr lang="en-US" dirty="0"/>
          </a:p>
          <a:p>
            <a:endParaRPr lang="en-GB" dirty="0"/>
          </a:p>
        </p:txBody>
      </p:sp>
    </p:spTree>
    <p:extLst>
      <p:ext uri="{BB962C8B-B14F-4D97-AF65-F5344CB8AC3E}">
        <p14:creationId xmlns:p14="http://schemas.microsoft.com/office/powerpoint/2010/main" val="3100091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Learning Objectives</a:t>
            </a:r>
            <a:endParaRPr lang="en-GB" dirty="0"/>
          </a:p>
        </p:txBody>
      </p:sp>
      <p:sp>
        <p:nvSpPr>
          <p:cNvPr id="3" name="Content Placeholder 2"/>
          <p:cNvSpPr>
            <a:spLocks noGrp="1"/>
          </p:cNvSpPr>
          <p:nvPr>
            <p:ph idx="1"/>
          </p:nvPr>
        </p:nvSpPr>
        <p:spPr/>
        <p:txBody>
          <a:bodyPr/>
          <a:lstStyle/>
          <a:p>
            <a:r>
              <a:rPr lang="en-US" b="1" dirty="0"/>
              <a:t>Computational logic </a:t>
            </a:r>
          </a:p>
          <a:p>
            <a:pPr lvl="1"/>
            <a:r>
              <a:rPr lang="en-US" dirty="0"/>
              <a:t>Explain why data needs to be in binary form</a:t>
            </a:r>
          </a:p>
          <a:p>
            <a:pPr lvl="1"/>
            <a:r>
              <a:rPr lang="en-US" dirty="0"/>
              <a:t>Draw diagrams for the AND, OR and NOT gates</a:t>
            </a:r>
          </a:p>
          <a:p>
            <a:pPr lvl="1"/>
            <a:r>
              <a:rPr lang="en-US" dirty="0"/>
              <a:t>Create a Truth Table for AND, OR and NOT gates</a:t>
            </a:r>
          </a:p>
          <a:p>
            <a:pPr lvl="1"/>
            <a:r>
              <a:rPr lang="en-US" dirty="0"/>
              <a:t>Draw Logic Circuits and Truth Tables for 2nd Level Logic Circuits</a:t>
            </a:r>
          </a:p>
          <a:p>
            <a:endParaRPr lang="en-GB" dirty="0"/>
          </a:p>
        </p:txBody>
      </p:sp>
    </p:spTree>
    <p:extLst>
      <p:ext uri="{BB962C8B-B14F-4D97-AF65-F5344CB8AC3E}">
        <p14:creationId xmlns:p14="http://schemas.microsoft.com/office/powerpoint/2010/main" val="4159300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Engagement Activity</a:t>
            </a:r>
            <a:endParaRPr lang="en-GB" dirty="0"/>
          </a:p>
        </p:txBody>
      </p:sp>
      <p:sp>
        <p:nvSpPr>
          <p:cNvPr id="3" name="Content Placeholder 2"/>
          <p:cNvSpPr>
            <a:spLocks noGrp="1"/>
          </p:cNvSpPr>
          <p:nvPr>
            <p:ph idx="1"/>
          </p:nvPr>
        </p:nvSpPr>
        <p:spPr/>
        <p:txBody>
          <a:bodyPr/>
          <a:lstStyle/>
          <a:p>
            <a:r>
              <a:rPr lang="en-US" dirty="0"/>
              <a:t>In Groups of 2, create a 1 sentence description of the following gates:</a:t>
            </a:r>
          </a:p>
          <a:p>
            <a:pPr lvl="1"/>
            <a:r>
              <a:rPr lang="en-US" dirty="0"/>
              <a:t>AND</a:t>
            </a:r>
          </a:p>
          <a:p>
            <a:pPr lvl="1"/>
            <a:r>
              <a:rPr lang="en-US" dirty="0"/>
              <a:t>OR</a:t>
            </a:r>
          </a:p>
          <a:p>
            <a:pPr lvl="1"/>
            <a:r>
              <a:rPr lang="en-US" dirty="0"/>
              <a:t>NOT</a:t>
            </a:r>
          </a:p>
          <a:p>
            <a:endParaRPr lang="en-GB" dirty="0"/>
          </a:p>
        </p:txBody>
      </p:sp>
    </p:spTree>
    <p:extLst>
      <p:ext uri="{BB962C8B-B14F-4D97-AF65-F5344CB8AC3E}">
        <p14:creationId xmlns:p14="http://schemas.microsoft.com/office/powerpoint/2010/main" val="715160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p:txBody>
          <a:bodyPr/>
          <a:lstStyle/>
          <a:p>
            <a:r>
              <a:rPr lang="en-US" dirty="0"/>
              <a:t>Logic Gate</a:t>
            </a:r>
          </a:p>
          <a:p>
            <a:r>
              <a:rPr lang="en-US" dirty="0"/>
              <a:t>Transistor</a:t>
            </a:r>
          </a:p>
          <a:p>
            <a:r>
              <a:rPr lang="en-US" dirty="0"/>
              <a:t>Bit (Binary Digit)</a:t>
            </a:r>
          </a:p>
          <a:p>
            <a:r>
              <a:rPr lang="en-US" dirty="0"/>
              <a:t>Logic </a:t>
            </a:r>
            <a:r>
              <a:rPr lang="en-US" dirty="0" smtClean="0"/>
              <a:t>Circuit</a:t>
            </a:r>
            <a:endParaRPr lang="en-US" dirty="0"/>
          </a:p>
        </p:txBody>
      </p:sp>
      <mc:AlternateContent xmlns:mc="http://schemas.openxmlformats.org/markup-compatibility/2006" xmlns:a14="http://schemas.microsoft.com/office/drawing/2010/main">
        <mc:Choice Requires="a14">
          <p:sp>
            <p:nvSpPr>
              <p:cNvPr id="5" name="Content Placeholder 4"/>
              <p:cNvSpPr>
                <a:spLocks noGrp="1"/>
              </p:cNvSpPr>
              <p:nvPr>
                <p:ph sz="half" idx="2"/>
              </p:nvPr>
            </p:nvSpPr>
            <p:spPr/>
            <p:txBody>
              <a:bodyPr/>
              <a:lstStyle/>
              <a:p>
                <a:r>
                  <a:rPr lang="en-US" dirty="0"/>
                  <a:t>AND</a:t>
                </a:r>
              </a:p>
              <a:p>
                <a:r>
                  <a:rPr lang="en-US" dirty="0"/>
                  <a:t>OR</a:t>
                </a:r>
              </a:p>
              <a:p>
                <a:r>
                  <a:rPr lang="en-US" dirty="0"/>
                  <a:t>NOT (Inverter)</a:t>
                </a:r>
              </a:p>
              <a:p>
                <a:r>
                  <a:rPr lang="en-US" b="1" dirty="0"/>
                  <a:t>A</a:t>
                </a:r>
                <a:r>
                  <a:rPr lang="en-US" dirty="0"/>
                  <a:t> </a:t>
                </a:r>
                <a14:m>
                  <m:oMath xmlns:m="http://schemas.openxmlformats.org/officeDocument/2006/math">
                    <m:r>
                      <a:rPr lang="en-GB" b="1" i="1">
                        <a:latin typeface="Cambria Math"/>
                      </a:rPr>
                      <m:t>⋀</m:t>
                    </m:r>
                  </m:oMath>
                </a14:m>
                <a:r>
                  <a:rPr lang="en-US" dirty="0"/>
                  <a:t> </a:t>
                </a:r>
                <a:r>
                  <a:rPr lang="en-US" b="1" dirty="0"/>
                  <a:t>B</a:t>
                </a:r>
              </a:p>
              <a:p>
                <a:r>
                  <a:rPr lang="en-US" b="1" dirty="0"/>
                  <a:t>A</a:t>
                </a:r>
                <a:r>
                  <a:rPr lang="en-US" dirty="0"/>
                  <a:t> </a:t>
                </a:r>
                <a14:m>
                  <m:oMath xmlns:m="http://schemas.openxmlformats.org/officeDocument/2006/math">
                    <m:r>
                      <a:rPr lang="en-GB" b="1" i="1">
                        <a:latin typeface="Cambria Math"/>
                      </a:rPr>
                      <m:t>⋁</m:t>
                    </m:r>
                  </m:oMath>
                </a14:m>
                <a:r>
                  <a:rPr lang="en-US" dirty="0"/>
                  <a:t> </a:t>
                </a:r>
                <a:r>
                  <a:rPr lang="en-US" b="1" dirty="0"/>
                  <a:t>B</a:t>
                </a:r>
              </a:p>
              <a:p>
                <a14:m>
                  <m:oMath xmlns:m="http://schemas.openxmlformats.org/officeDocument/2006/math">
                    <m:r>
                      <a:rPr lang="en-GB" b="1" i="1">
                        <a:latin typeface="Cambria Math"/>
                      </a:rPr>
                      <m:t>¬</m:t>
                    </m:r>
                  </m:oMath>
                </a14:m>
                <a:r>
                  <a:rPr lang="en-US" dirty="0"/>
                  <a:t> </a:t>
                </a:r>
                <a:r>
                  <a:rPr lang="en-US" b="1" dirty="0"/>
                  <a:t>A</a:t>
                </a:r>
              </a:p>
              <a:p>
                <a:pPr marL="0" indent="0">
                  <a:buNone/>
                </a:pPr>
                <a:endParaRPr lang="en-GB" dirty="0"/>
              </a:p>
            </p:txBody>
          </p:sp>
        </mc:Choice>
        <mc:Fallback xmlns="">
          <p:sp>
            <p:nvSpPr>
              <p:cNvPr id="5" name="Content Placeholder 4"/>
              <p:cNvSpPr>
                <a:spLocks noGrp="1" noRot="1" noChangeAspect="1" noMove="1" noResize="1" noEditPoints="1" noAdjustHandles="1" noChangeArrowheads="1" noChangeShapeType="1" noTextEdit="1"/>
              </p:cNvSpPr>
              <p:nvPr>
                <p:ph sz="half" idx="2"/>
              </p:nvPr>
            </p:nvSpPr>
            <p:spPr>
              <a:blipFill rotWithShape="1">
                <a:blip r:embed="rId2"/>
                <a:stretch>
                  <a:fillRect l="-2417" t="-1213"/>
                </a:stretch>
              </a:blipFill>
            </p:spPr>
            <p:txBody>
              <a:bodyPr/>
              <a:lstStyle/>
              <a:p>
                <a:r>
                  <a:rPr lang="en-GB">
                    <a:noFill/>
                  </a:rPr>
                  <a:t> </a:t>
                </a:r>
              </a:p>
            </p:txBody>
          </p:sp>
        </mc:Fallback>
      </mc:AlternateContent>
      <p:sp>
        <p:nvSpPr>
          <p:cNvPr id="2" name="Title 1"/>
          <p:cNvSpPr>
            <a:spLocks noGrp="1"/>
          </p:cNvSpPr>
          <p:nvPr>
            <p:ph type="title"/>
          </p:nvPr>
        </p:nvSpPr>
        <p:spPr/>
        <p:txBody>
          <a:bodyPr/>
          <a:lstStyle/>
          <a:p>
            <a:pPr marL="355600" algn="l"/>
            <a:r>
              <a:rPr lang="en-GB" dirty="0" smtClean="0"/>
              <a:t>Key Words</a:t>
            </a:r>
            <a:endParaRPr lang="en-GB" dirty="0"/>
          </a:p>
        </p:txBody>
      </p:sp>
    </p:spTree>
    <p:extLst>
      <p:ext uri="{BB962C8B-B14F-4D97-AF65-F5344CB8AC3E}">
        <p14:creationId xmlns:p14="http://schemas.microsoft.com/office/powerpoint/2010/main" val="2024603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What is Binary</a:t>
            </a:r>
            <a:endParaRPr lang="en-GB" dirty="0"/>
          </a:p>
        </p:txBody>
      </p:sp>
      <p:sp>
        <p:nvSpPr>
          <p:cNvPr id="6" name="Content Placeholder 5"/>
          <p:cNvSpPr>
            <a:spLocks noGrp="1"/>
          </p:cNvSpPr>
          <p:nvPr>
            <p:ph idx="1"/>
          </p:nvPr>
        </p:nvSpPr>
        <p:spPr/>
        <p:txBody>
          <a:bodyPr/>
          <a:lstStyle/>
          <a:p>
            <a:r>
              <a:rPr lang="en-US" dirty="0"/>
              <a:t>Binary is the representation of the ‘presence’ of electricity</a:t>
            </a:r>
          </a:p>
          <a:p>
            <a:r>
              <a:rPr lang="en-US" dirty="0"/>
              <a:t>If present or ‘on’ we use a: 1</a:t>
            </a:r>
          </a:p>
          <a:p>
            <a:r>
              <a:rPr lang="en-US" dirty="0"/>
              <a:t>If absent or ‘off’ we use a: 0</a:t>
            </a:r>
          </a:p>
          <a:p>
            <a:r>
              <a:rPr lang="en-US" dirty="0"/>
              <a:t>We can use this idea to change 1 and 0 states through the use of logic gates</a:t>
            </a:r>
          </a:p>
          <a:p>
            <a:r>
              <a:rPr lang="en-US" dirty="0"/>
              <a:t>Logic Gates take inputs and covert them to an </a:t>
            </a:r>
            <a:r>
              <a:rPr lang="en-US" dirty="0" smtClean="0"/>
              <a:t>output</a:t>
            </a:r>
            <a:endParaRPr lang="en-US" dirty="0"/>
          </a:p>
        </p:txBody>
      </p:sp>
    </p:spTree>
    <p:extLst>
      <p:ext uri="{BB962C8B-B14F-4D97-AF65-F5344CB8AC3E}">
        <p14:creationId xmlns:p14="http://schemas.microsoft.com/office/powerpoint/2010/main" val="31432646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What is Binary</a:t>
            </a:r>
          </a:p>
        </p:txBody>
      </p:sp>
      <p:sp>
        <p:nvSpPr>
          <p:cNvPr id="3" name="Content Placeholder 2"/>
          <p:cNvSpPr>
            <a:spLocks noGrp="1"/>
          </p:cNvSpPr>
          <p:nvPr>
            <p:ph idx="1"/>
          </p:nvPr>
        </p:nvSpPr>
        <p:spPr/>
        <p:txBody>
          <a:bodyPr>
            <a:normAutofit/>
          </a:bodyPr>
          <a:lstStyle/>
          <a:p>
            <a:r>
              <a:rPr lang="en-GB" sz="2600" dirty="0"/>
              <a:t>Used to change bits and perform calculations within a computer</a:t>
            </a:r>
          </a:p>
          <a:p>
            <a:r>
              <a:rPr lang="en-GB" sz="2600" dirty="0"/>
              <a:t>Created by using transistors</a:t>
            </a:r>
          </a:p>
          <a:p>
            <a:r>
              <a:rPr lang="en-GB" sz="2600" dirty="0"/>
              <a:t>There are 3 basic logic gates:</a:t>
            </a:r>
          </a:p>
          <a:p>
            <a:pPr marL="0" indent="0">
              <a:buNone/>
            </a:pPr>
            <a:r>
              <a:rPr lang="en-GB" sz="2600" dirty="0"/>
              <a:t>	  AND	    </a:t>
            </a:r>
            <a:r>
              <a:rPr lang="en-GB" sz="2600" dirty="0" smtClean="0"/>
              <a:t>		    OR</a:t>
            </a:r>
            <a:r>
              <a:rPr lang="en-GB" sz="2600" dirty="0"/>
              <a:t>			</a:t>
            </a:r>
            <a:r>
              <a:rPr lang="en-GB" sz="2600" dirty="0" smtClean="0"/>
              <a:t>  </a:t>
            </a:r>
            <a:r>
              <a:rPr lang="en-GB" sz="2600" dirty="0"/>
              <a:t>NOT</a:t>
            </a:r>
          </a:p>
          <a:p>
            <a:pPr marL="0" indent="0">
              <a:buNone/>
            </a:pPr>
            <a:endParaRPr lang="en-GB" sz="2600" dirty="0" smtClean="0"/>
          </a:p>
          <a:p>
            <a:pPr marL="0" indent="0">
              <a:buNone/>
            </a:pPr>
            <a:endParaRPr lang="en-GB" sz="2600" dirty="0"/>
          </a:p>
          <a:p>
            <a:r>
              <a:rPr lang="en-GB" sz="2600" dirty="0"/>
              <a:t>Every logic circuit can be made up from these 3 logic gates</a:t>
            </a:r>
          </a:p>
          <a:p>
            <a:endParaRPr lang="en-GB" sz="2600" dirty="0"/>
          </a:p>
        </p:txBody>
      </p:sp>
      <p:pic>
        <p:nvPicPr>
          <p:cNvPr id="4" name="Picture 3" descr="Logic Gate, Functions, Digital Circuit, Symbol"/>
          <p:cNvPicPr/>
          <p:nvPr/>
        </p:nvPicPr>
        <p:blipFill rotWithShape="1">
          <a:blip r:embed="rId2">
            <a:extLst>
              <a:ext uri="{28A0092B-C50C-407E-A947-70E740481C1C}">
                <a14:useLocalDpi xmlns:a14="http://schemas.microsoft.com/office/drawing/2010/main" val="0"/>
              </a:ext>
            </a:extLst>
          </a:blip>
          <a:srcRect r="61752" b="88799"/>
          <a:stretch/>
        </p:blipFill>
        <p:spPr bwMode="auto">
          <a:xfrm>
            <a:off x="1074179" y="4183360"/>
            <a:ext cx="2190750" cy="657225"/>
          </a:xfrm>
          <a:prstGeom prst="rect">
            <a:avLst/>
          </a:prstGeom>
          <a:noFill/>
          <a:ln>
            <a:noFill/>
          </a:ln>
          <a:extLst>
            <a:ext uri="{53640926-AAD7-44D8-BBD7-CCE9431645EC}">
              <a14:shadowObscured xmlns:a14="http://schemas.microsoft.com/office/drawing/2010/main"/>
            </a:ext>
          </a:extLst>
        </p:spPr>
      </p:pic>
      <p:pic>
        <p:nvPicPr>
          <p:cNvPr id="5" name="Picture 4" descr="Logic Gate, Functions, Digital Circuit, Symbol"/>
          <p:cNvPicPr/>
          <p:nvPr/>
        </p:nvPicPr>
        <p:blipFill rotWithShape="1">
          <a:blip r:embed="rId2">
            <a:extLst>
              <a:ext uri="{28A0092B-C50C-407E-A947-70E740481C1C}">
                <a14:useLocalDpi xmlns:a14="http://schemas.microsoft.com/office/drawing/2010/main" val="0"/>
              </a:ext>
            </a:extLst>
          </a:blip>
          <a:srcRect t="36527" r="63228" b="51291"/>
          <a:stretch/>
        </p:blipFill>
        <p:spPr bwMode="auto">
          <a:xfrm>
            <a:off x="3779912" y="4154785"/>
            <a:ext cx="2105025" cy="714375"/>
          </a:xfrm>
          <a:prstGeom prst="rect">
            <a:avLst/>
          </a:prstGeom>
          <a:noFill/>
          <a:ln>
            <a:noFill/>
          </a:ln>
          <a:extLst>
            <a:ext uri="{53640926-AAD7-44D8-BBD7-CCE9431645EC}">
              <a14:shadowObscured xmlns:a14="http://schemas.microsoft.com/office/drawing/2010/main"/>
            </a:ext>
          </a:extLst>
        </p:spPr>
      </p:pic>
      <p:pic>
        <p:nvPicPr>
          <p:cNvPr id="6" name="Picture 5" descr="Logic Gate, Functions, Digital Circuit, Symbol"/>
          <p:cNvPicPr/>
          <p:nvPr/>
        </p:nvPicPr>
        <p:blipFill rotWithShape="1">
          <a:blip r:embed="rId2">
            <a:extLst>
              <a:ext uri="{28A0092B-C50C-407E-A947-70E740481C1C}">
                <a14:useLocalDpi xmlns:a14="http://schemas.microsoft.com/office/drawing/2010/main" val="0"/>
              </a:ext>
            </a:extLst>
          </a:blip>
          <a:srcRect l="60066" t="17694" r="3161" b="70286"/>
          <a:stretch/>
        </p:blipFill>
        <p:spPr bwMode="auto">
          <a:xfrm>
            <a:off x="6444208" y="4159547"/>
            <a:ext cx="2105025" cy="7048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70469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Truth Tables</a:t>
            </a:r>
          </a:p>
        </p:txBody>
      </p:sp>
      <p:sp>
        <p:nvSpPr>
          <p:cNvPr id="3" name="Content Placeholder 2"/>
          <p:cNvSpPr>
            <a:spLocks noGrp="1"/>
          </p:cNvSpPr>
          <p:nvPr>
            <p:ph idx="1"/>
          </p:nvPr>
        </p:nvSpPr>
        <p:spPr/>
        <p:txBody>
          <a:bodyPr>
            <a:normAutofit/>
          </a:bodyPr>
          <a:lstStyle/>
          <a:p>
            <a:r>
              <a:rPr lang="en-GB" sz="2600" dirty="0"/>
              <a:t>The output of Logic Gates can be shown through a Truth Table</a:t>
            </a:r>
          </a:p>
          <a:p>
            <a:r>
              <a:rPr lang="en-GB" sz="2600" dirty="0"/>
              <a:t>The Truth Table shows what an output will be, based on the inputs</a:t>
            </a:r>
          </a:p>
          <a:p>
            <a:r>
              <a:rPr lang="en-GB" sz="2600" dirty="0"/>
              <a:t>You will need to know the basic truth tables</a:t>
            </a:r>
          </a:p>
          <a:p>
            <a:r>
              <a:rPr lang="en-GB" sz="2600" dirty="0"/>
              <a:t>You will need to be able to construct a truth table from a logic statement</a:t>
            </a:r>
          </a:p>
          <a:p>
            <a:endParaRPr lang="en-GB" sz="2600" dirty="0"/>
          </a:p>
        </p:txBody>
      </p:sp>
    </p:spTree>
    <p:extLst>
      <p:ext uri="{BB962C8B-B14F-4D97-AF65-F5344CB8AC3E}">
        <p14:creationId xmlns:p14="http://schemas.microsoft.com/office/powerpoint/2010/main" val="412931038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416</TotalTime>
  <Words>680</Words>
  <Application>Microsoft Office PowerPoint</Application>
  <PresentationFormat>On-screen Show (4:3)</PresentationFormat>
  <Paragraphs>134</Paragraphs>
  <Slides>24</Slides>
  <Notes>0</Notes>
  <HiddenSlides>0</HiddenSlides>
  <MMClips>0</MMClips>
  <ScaleCrop>false</ScaleCrop>
  <HeadingPairs>
    <vt:vector size="4" baseType="variant">
      <vt:variant>
        <vt:lpstr>Theme</vt:lpstr>
      </vt:variant>
      <vt:variant>
        <vt:i4>3</vt:i4>
      </vt:variant>
      <vt:variant>
        <vt:lpstr>Slide Titles</vt:lpstr>
      </vt:variant>
      <vt:variant>
        <vt:i4>24</vt:i4>
      </vt:variant>
    </vt:vector>
  </HeadingPairs>
  <TitlesOfParts>
    <vt:vector size="27" baseType="lpstr">
      <vt:lpstr>1_Custom Design</vt:lpstr>
      <vt:lpstr>Custom Design</vt:lpstr>
      <vt:lpstr>2_Custom Design</vt:lpstr>
      <vt:lpstr>2.4 Computational Logic</vt:lpstr>
      <vt:lpstr>What is binary?</vt:lpstr>
      <vt:lpstr>Big Picture</vt:lpstr>
      <vt:lpstr>Learning Objectives</vt:lpstr>
      <vt:lpstr>Engagement Activity</vt:lpstr>
      <vt:lpstr>Key Words</vt:lpstr>
      <vt:lpstr>What is Binary</vt:lpstr>
      <vt:lpstr>What is Binary</vt:lpstr>
      <vt:lpstr>Truth Tables</vt:lpstr>
      <vt:lpstr>The AND Gate</vt:lpstr>
      <vt:lpstr>The OR Gate</vt:lpstr>
      <vt:lpstr>The NOT Gate</vt:lpstr>
      <vt:lpstr>Activity 1</vt:lpstr>
      <vt:lpstr>Creating a Truth Table</vt:lpstr>
      <vt:lpstr>Creating a Truth Table</vt:lpstr>
      <vt:lpstr>Activity 2</vt:lpstr>
      <vt:lpstr>Activity 2 – Answers</vt:lpstr>
      <vt:lpstr>Activity 2</vt:lpstr>
      <vt:lpstr>Activity 2</vt:lpstr>
      <vt:lpstr>Activity 2 – Answer</vt:lpstr>
      <vt:lpstr>Activity 2 – Answer</vt:lpstr>
      <vt:lpstr>Activity 3 – Computational Logic Challenges</vt:lpstr>
      <vt:lpstr>Plenary</vt:lpstr>
      <vt:lpstr>Thank you for using this resource</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(9-1) Computer Science</dc:title>
  <dc:creator>OCR</dc:creator>
  <cp:keywords>GCSE, (9-1), Computer Science</cp:keywords>
  <cp:lastModifiedBy>Suzette Green</cp:lastModifiedBy>
  <cp:revision>39</cp:revision>
  <dcterms:created xsi:type="dcterms:W3CDTF">2015-10-07T12:54:48Z</dcterms:created>
  <dcterms:modified xsi:type="dcterms:W3CDTF">2016-03-21T11:59:45Z</dcterms:modified>
</cp:coreProperties>
</file>